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9"/>
  </p:notesMasterIdLst>
  <p:sldIdLst>
    <p:sldId id="266" r:id="rId2"/>
    <p:sldId id="284" r:id="rId3"/>
    <p:sldId id="285" r:id="rId4"/>
    <p:sldId id="286" r:id="rId5"/>
    <p:sldId id="287" r:id="rId6"/>
    <p:sldId id="288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Data Leakage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58000" y="5181600"/>
            <a:ext cx="51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Largely adapted from Machine Learning Engineering</a:t>
            </a:r>
          </a:p>
          <a:p>
            <a:r>
              <a:rPr lang="en-US" dirty="0" smtClean="0"/>
              <a:t>By </a:t>
            </a:r>
            <a:r>
              <a:rPr lang="en-US" dirty="0" err="1" smtClean="0"/>
              <a:t>Andriy</a:t>
            </a:r>
            <a:r>
              <a:rPr lang="en-US" dirty="0" smtClean="0"/>
              <a:t> </a:t>
            </a:r>
            <a:r>
              <a:rPr lang="en-US" dirty="0" err="1" smtClean="0"/>
              <a:t>Burkov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Leakage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5690553" cy="4648199"/>
          </a:xfrm>
        </p:spPr>
        <p:txBody>
          <a:bodyPr/>
          <a:lstStyle/>
          <a:p>
            <a:r>
              <a:rPr lang="en-US" dirty="0"/>
              <a:t>Data leakage, also called target leakage,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problem affecting several stages of the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machine </a:t>
            </a:r>
            <a:r>
              <a:rPr lang="en-US" dirty="0"/>
              <a:t>learning life cycle, from data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collection </a:t>
            </a:r>
            <a:r>
              <a:rPr lang="en-US" dirty="0"/>
              <a:t>to model evaluation</a:t>
            </a:r>
          </a:p>
          <a:p>
            <a:endParaRPr lang="en-US" dirty="0"/>
          </a:p>
          <a:p>
            <a:r>
              <a:rPr lang="en-US" dirty="0"/>
              <a:t>Data leakage in supervised learning is the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unintentional </a:t>
            </a:r>
            <a:r>
              <a:rPr lang="en-US" dirty="0"/>
              <a:t>introduction of information about the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target </a:t>
            </a:r>
            <a:r>
              <a:rPr lang="en-US" dirty="0"/>
              <a:t>that should not be made available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also called as “contamination”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Training on contaminated data leads to overly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optimistic </a:t>
            </a:r>
            <a:r>
              <a:rPr lang="en-US" dirty="0"/>
              <a:t>expectations about the model </a:t>
            </a:r>
            <a:r>
              <a:rPr lang="en-US" dirty="0" smtClean="0"/>
              <a:t>performance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2438400"/>
            <a:ext cx="51816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Causes of Data Leakage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Three most frequent causes of data leakage that can happen during </a:t>
            </a:r>
            <a:r>
              <a:rPr lang="en-US" dirty="0" smtClean="0"/>
              <a:t>data collection </a:t>
            </a:r>
            <a:r>
              <a:rPr lang="en-US" dirty="0"/>
              <a:t>and preparation: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target </a:t>
            </a:r>
            <a:r>
              <a:rPr lang="en-US" dirty="0"/>
              <a:t>being a function of a feature,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feature </a:t>
            </a:r>
            <a:r>
              <a:rPr lang="en-US" dirty="0"/>
              <a:t>hiding the target,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feature </a:t>
            </a:r>
            <a:r>
              <a:rPr lang="en-US" dirty="0"/>
              <a:t>coming from the future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</a:t>
            </a:r>
            <a:r>
              <a:rPr lang="en-US" dirty="0"/>
              <a:t>being a function of a feature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7062153" cy="50291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Let goal be to predict a country’s GDP based on various attributes</a:t>
            </a:r>
            <a:r>
              <a:rPr lang="en-US" dirty="0" smtClean="0"/>
              <a:t>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 </a:t>
            </a:r>
            <a:r>
              <a:rPr lang="en-US" dirty="0"/>
              <a:t>area, </a:t>
            </a:r>
            <a:r>
              <a:rPr lang="en-US" dirty="0" smtClean="0"/>
              <a:t>population</a:t>
            </a:r>
            <a:r>
              <a:rPr lang="en-US" dirty="0"/>
              <a:t>, geographic region, and so 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Gross </a:t>
            </a:r>
            <a:r>
              <a:rPr lang="en-US" dirty="0"/>
              <a:t>Domestic Product (GDP) is defined as the monetary measure of all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finished </a:t>
            </a:r>
            <a:r>
              <a:rPr lang="en-US" dirty="0"/>
              <a:t>goods and services in a country </a:t>
            </a:r>
            <a:r>
              <a:rPr lang="en-US" dirty="0" smtClean="0"/>
              <a:t>within </a:t>
            </a:r>
            <a:r>
              <a:rPr lang="en-US" dirty="0"/>
              <a:t>a specific period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If </a:t>
            </a:r>
            <a:r>
              <a:rPr lang="en-US" dirty="0"/>
              <a:t>you don’t do a careful analysis of each attribute and its relation to GDP, you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might </a:t>
            </a:r>
            <a:r>
              <a:rPr lang="en-US" dirty="0"/>
              <a:t>let a leakage happen: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two columns, Population and GDP per capita, multiplied, equal GDP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model will perfectly predict GDP by looking at these two columns only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The </a:t>
            </a:r>
            <a:r>
              <a:rPr lang="en-US" dirty="0"/>
              <a:t>fact that GDP be one of the features, though in a slightly modified form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(</a:t>
            </a:r>
            <a:r>
              <a:rPr lang="en-US" dirty="0"/>
              <a:t>devised by the population), constitutes </a:t>
            </a:r>
            <a:r>
              <a:rPr lang="en-US" dirty="0" smtClean="0"/>
              <a:t>contamination </a:t>
            </a:r>
            <a:r>
              <a:rPr lang="en-US" dirty="0"/>
              <a:t>and, therefore, leads to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data leakage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Imagine </a:t>
            </a:r>
            <a:r>
              <a:rPr lang="en-US" dirty="0"/>
              <a:t>training a model to predict the yearly salary, given the attributes of an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employee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training data is a table that contains both monthly and yearly salary,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among </a:t>
            </a:r>
            <a:r>
              <a:rPr lang="en-US" dirty="0"/>
              <a:t>many other attributes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monthly salary is not removed from the list of features, that attribute alone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will </a:t>
            </a:r>
            <a:r>
              <a:rPr lang="en-US" dirty="0"/>
              <a:t>perfectly predict the yearly salary,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making believe that model is perfect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Once the model is put in production, it will likely stop receiving information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about </a:t>
            </a:r>
            <a:r>
              <a:rPr lang="en-US" dirty="0"/>
              <a:t>a person’s monthly salary: </a:t>
            </a:r>
            <a:r>
              <a:rPr lang="en-US" dirty="0" smtClean="0"/>
              <a:t>otherwise</a:t>
            </a:r>
            <a:r>
              <a:rPr lang="en-US" dirty="0"/>
              <a:t>, the modeling would not be needed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Example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225" y="2667000"/>
            <a:ext cx="5057775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</a:t>
            </a:r>
            <a:r>
              <a:rPr lang="en-US" dirty="0"/>
              <a:t>hiding the target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6528753" cy="46481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Sometimes the target is not a function of one or more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features</a:t>
            </a:r>
            <a:r>
              <a:rPr lang="en-US" dirty="0"/>
              <a:t>, </a:t>
            </a:r>
            <a:r>
              <a:rPr lang="en-US" dirty="0" smtClean="0"/>
              <a:t>but </a:t>
            </a:r>
            <a:r>
              <a:rPr lang="en-US" dirty="0"/>
              <a:t>rather is “hidden” in one of the features. </a:t>
            </a:r>
          </a:p>
          <a:p>
            <a:endParaRPr lang="en-US" dirty="0"/>
          </a:p>
          <a:p>
            <a:r>
              <a:rPr lang="en-US" dirty="0"/>
              <a:t>Using customer data to predict their gender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Look at the column </a:t>
            </a:r>
            <a:r>
              <a:rPr lang="en-US" dirty="0" smtClean="0"/>
              <a:t>Group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you closely investigate the data in the column Group,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represents </a:t>
            </a:r>
            <a:r>
              <a:rPr lang="en-US" dirty="0"/>
              <a:t>a demographic value to which each existing   </a:t>
            </a:r>
            <a:r>
              <a:rPr lang="en-US" dirty="0" smtClean="0"/>
              <a:t>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customer </a:t>
            </a:r>
            <a:r>
              <a:rPr lang="en-US" dirty="0"/>
              <a:t>was related in the past.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the data about a customer’s gender and age is factual, then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 </a:t>
            </a:r>
            <a:r>
              <a:rPr lang="en-US" dirty="0" smtClean="0"/>
              <a:t>the </a:t>
            </a:r>
            <a:r>
              <a:rPr lang="en-US" dirty="0"/>
              <a:t>column Group constitutes a form of data leakage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the value want to predict is “hidden” in the value of a feature</a:t>
            </a:r>
          </a:p>
          <a:p>
            <a:endParaRPr lang="en-US" dirty="0"/>
          </a:p>
          <a:p>
            <a:r>
              <a:rPr lang="en-US" dirty="0"/>
              <a:t>On the other hand, if the Group values are predictions provided by another, possibly less accurate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then it can be used to build a potentially stronger model - model stacking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847975"/>
            <a:ext cx="503872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Feature </a:t>
            </a:r>
            <a:r>
              <a:rPr lang="en-US" dirty="0"/>
              <a:t>coming from the future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6223953" cy="464819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Feature from the future is a kind of data leakage that is hard to catch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don’t have a clear understanding of the business goal</a:t>
            </a:r>
          </a:p>
          <a:p>
            <a:endParaRPr lang="en-US" dirty="0"/>
          </a:p>
          <a:p>
            <a:r>
              <a:rPr lang="en-US" dirty="0"/>
              <a:t>Imagine a client asked to train a model that predicts whether a borrower will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pay </a:t>
            </a:r>
            <a:r>
              <a:rPr lang="en-US" dirty="0"/>
              <a:t>back the loan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based on attributes such as age, gender, education, salary, marital status, and so 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might decide to use all available attributes to predict the value in the column Will Pay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Loan, including </a:t>
            </a:r>
            <a:r>
              <a:rPr lang="en-US" dirty="0"/>
              <a:t>the data from the column Late Payment Reminders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Model will look accurate at testing time and model doesn’t work well in the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production </a:t>
            </a:r>
            <a:r>
              <a:rPr lang="en-US" dirty="0"/>
              <a:t>environment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 the production environment, the value of Late Payment Reminders is always zero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makes sense because the client uses model before the borrower gets the credit, so no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reminders </a:t>
            </a:r>
            <a:r>
              <a:rPr lang="en-US" dirty="0"/>
              <a:t>have yet been made! </a:t>
            </a:r>
          </a:p>
          <a:p>
            <a:endParaRPr lang="en-US" dirty="0"/>
          </a:p>
          <a:p>
            <a:r>
              <a:rPr lang="en-US" dirty="0"/>
              <a:t>However, model most likely learned to make the “No” prediction when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Late </a:t>
            </a:r>
            <a:r>
              <a:rPr lang="en-US" dirty="0"/>
              <a:t>Payment Reminders is 1 or more and pays less attention to the other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features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Understanding </a:t>
            </a:r>
            <a:r>
              <a:rPr lang="en-US" dirty="0"/>
              <a:t>the business context in which the model will be used is, thus, crucial to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avoid </a:t>
            </a:r>
            <a:r>
              <a:rPr lang="en-US" dirty="0"/>
              <a:t>data leakage.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954" y="2667000"/>
            <a:ext cx="51816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3182</TotalTime>
  <Words>684</Words>
  <Application>Microsoft Office PowerPoint</Application>
  <PresentationFormat>Widescreen</PresentationFormat>
  <Paragraphs>82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Data Leakage</vt:lpstr>
      <vt:lpstr>Data Leakage</vt:lpstr>
      <vt:lpstr>Causes of Data Leakage</vt:lpstr>
      <vt:lpstr>Target being a function of a feature</vt:lpstr>
      <vt:lpstr>Feature hiding the target</vt:lpstr>
      <vt:lpstr> Feature coming from the future 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237</cp:revision>
  <dcterms:created xsi:type="dcterms:W3CDTF">2018-10-16T06:13:57Z</dcterms:created>
  <dcterms:modified xsi:type="dcterms:W3CDTF">2023-07-07T12:17:34Z</dcterms:modified>
</cp:coreProperties>
</file>